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9" r:id="rId6"/>
    <p:sldId id="268" r:id="rId7"/>
    <p:sldId id="267" r:id="rId8"/>
    <p:sldId id="27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тон Митянин" initials="АМ" lastIdx="1" clrIdx="0">
    <p:extLst>
      <p:ext uri="{19B8F6BF-5375-455C-9EA6-DF929625EA0E}">
        <p15:presenceInfo xmlns:p15="http://schemas.microsoft.com/office/powerpoint/2012/main" userId="90741208213386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ADC"/>
    <a:srgbClr val="F2CEF6"/>
    <a:srgbClr val="E197F3"/>
    <a:srgbClr val="E59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2BC5D2-4A82-46E7-AAF5-197B1D160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03B817-0F7A-4B40-A825-BBC32547A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2551E5-D919-4159-92D9-8DA717CB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CA0DB4-1A20-416E-BD27-0240C8AF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7E3156-CCA2-4697-9A5E-7F4B34C0F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23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00E9D-3D4A-4D67-9E84-F29D987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293F5B-9CC9-4397-BCCD-8D9EF51E4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9232CE-CEA4-4948-BE81-9C5148401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79FF5F-863D-4D46-9821-F3D208CFC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72B846-0B04-4F8E-8B6C-3D6D6CCE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16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905E16D-F403-46E5-9519-29B6A5176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5CAA59-6FE3-4DE1-811A-1CAC1D32C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9DF4-C7FF-461B-97E4-6199C139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0010F5-D4B6-455F-99ED-6F3E834C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70E4C0-707D-407A-91FA-C0D93DB4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5A2D0-381E-4296-9260-A7F327A2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657BC2-E16E-4A56-AB9F-B42D03F5B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198C4C-0A48-4935-A399-3B42F071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1868F9-C590-476E-99AF-309F94FC0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F27AA1-E388-4362-B305-86D75B71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54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1C922-6608-4863-8B40-2B9A62FD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FFDDFA-6BC9-471F-8733-20489E5A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F32E89-5ED9-4E4B-B2F5-1A29CB18B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148A4A-033D-44F1-BF93-21B4A72D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FD8472-EA25-4B59-90B3-E3E6791F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32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E5B9E-465D-4B53-9D9D-1A3C326C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E7E301-1617-46AC-8264-1F76F9856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2ED312-2410-4487-88C0-3995C6FD9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DC7989-06A3-4A9A-BD10-F4D935F9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E5B84-9B03-451D-80CA-4CDE8087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C9CE0-D4D1-4876-AFD6-DBCE0970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574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0EBB7-F649-4E32-A3EC-E0A832BE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418D8-27C7-4951-8A92-8C778463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0955E1-A862-46A8-B566-E922090CA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A2E350-1265-4B23-B162-9FF1154F2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24315C-C69D-4EEB-A79A-D8616B332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8776B0-1B3D-472E-8D1E-FD44C6D5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71D2F6D-70B2-4990-BEE4-C134CD0F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4B2F4D-83AE-4BEA-B282-32012876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91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75311-1D0B-4438-AC3D-C972AD82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59D3B5-D080-4D95-BB36-9047F4C9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A6182C-0B88-42AD-943B-50D7724D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93E912-8589-43FF-8203-F988F061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09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F2F190-DC66-45C8-A07A-A0F94F03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3380CC-5997-4497-8F89-48626449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30B63A-0163-4880-A15A-72989C10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768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400E1-06D8-41AF-971B-852BC1469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9ADF73-CB09-4ADB-B7DA-54B9A98B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772B2D-667F-4F0F-A419-D923ECD65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F28F2C-F81F-40D4-AD49-9C340A26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8CD13E-E773-4960-9829-9ADE1708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460401-7DE3-406E-80D0-1ED57A54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65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9A373E-941D-4106-904C-25FF3858C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680872-0037-4E78-8D3D-2922EC32D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01D8C7-E624-485D-9848-E4B58F2F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95BFF7-A5B3-47B8-B3AD-A89A7216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F445BB-1571-4C10-B9CC-0C29A6F8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D3379-46E0-46DB-B722-94ADC67E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41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6A4ACE-A4FB-4EF0-8BC0-31B61EE4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5E40A2-ECE0-47B9-A4E5-E44317CCA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0843E8-0FCA-40A5-A84D-3C954EC00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FC9D-E8E4-40A2-8FFC-E330773077C2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D591BE-1147-4FC6-B856-903821AED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5E8FE0-F556-4173-9203-6F08CCA35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CA82C-76FC-46D5-A9A7-48DEFD3F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00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трелка: пятиугольник 7">
            <a:extLst>
              <a:ext uri="{FF2B5EF4-FFF2-40B4-BE49-F238E27FC236}">
                <a16:creationId xmlns:a16="http://schemas.microsoft.com/office/drawing/2014/main" id="{268745AD-3A1B-4421-A47C-1D1A49DCCECE}"/>
              </a:ext>
            </a:extLst>
          </p:cNvPr>
          <p:cNvSpPr/>
          <p:nvPr/>
        </p:nvSpPr>
        <p:spPr>
          <a:xfrm>
            <a:off x="0" y="6502212"/>
            <a:ext cx="12090400" cy="355787"/>
          </a:xfrm>
          <a:prstGeom prst="homePlat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пятиугольник 6">
            <a:extLst>
              <a:ext uri="{FF2B5EF4-FFF2-40B4-BE49-F238E27FC236}">
                <a16:creationId xmlns:a16="http://schemas.microsoft.com/office/drawing/2014/main" id="{820273BF-D3ED-4299-BF1A-CCFAAB667D02}"/>
              </a:ext>
            </a:extLst>
          </p:cNvPr>
          <p:cNvSpPr/>
          <p:nvPr/>
        </p:nvSpPr>
        <p:spPr>
          <a:xfrm>
            <a:off x="-15292568" y="2493595"/>
            <a:ext cx="16038994" cy="1655762"/>
          </a:xfrm>
          <a:prstGeom prst="homePlate">
            <a:avLst/>
          </a:prstGeom>
          <a:solidFill>
            <a:srgbClr val="E59B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47858-2A78-4512-956C-08237D9A4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32" y="2105228"/>
            <a:ext cx="9144000" cy="2387600"/>
          </a:xfrm>
        </p:spPr>
        <p:txBody>
          <a:bodyPr anchor="ctr">
            <a:norm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241300" algn="l"/>
              </a:tabLst>
            </a:pPr>
            <a:r>
              <a:rPr lang="ru-RU" sz="5400" b="1" spc="-5" dirty="0">
                <a:latin typeface="Calibri Light"/>
                <a:cs typeface="Calibri"/>
              </a:rPr>
              <a:t>Автономная станция оповещения о лесных пожарах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1EFA7-6E77-41CD-95AE-1FA8BAFA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909473" y="6566593"/>
            <a:ext cx="2373054" cy="2270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3FA19A-B1FC-483F-B768-EC7F1ABE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43774" y="848094"/>
            <a:ext cx="1677375" cy="524356"/>
          </a:xfrm>
          <a:prstGeom prst="rect">
            <a:avLst/>
          </a:prstGeom>
        </p:spPr>
      </p:pic>
      <p:pic>
        <p:nvPicPr>
          <p:cNvPr id="6" name="Рисунок 1744044739">
            <a:extLst>
              <a:ext uri="{FF2B5EF4-FFF2-40B4-BE49-F238E27FC236}">
                <a16:creationId xmlns:a16="http://schemas.microsoft.com/office/drawing/2014/main" id="{04C82C57-C919-468A-9DF1-B4F203CEC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264386" y="837041"/>
            <a:ext cx="1677375" cy="5354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358102-35C5-4892-AF20-601F6BEB6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66642" y="1104745"/>
            <a:ext cx="1104790" cy="7830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2B4343-3616-464F-B0A2-00A915810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88339" y="704390"/>
            <a:ext cx="1442122" cy="2874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288530C-A4EA-4547-9EF5-C521DCFEB1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38" y="-21290"/>
            <a:ext cx="1777913" cy="25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010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85052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6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>
            <a:extLst>
              <a:ext uri="{FF2B5EF4-FFF2-40B4-BE49-F238E27FC236}">
                <a16:creationId xmlns:a16="http://schemas.microsoft.com/office/drawing/2014/main" id="{CD770C81-469C-4686-87AA-BAEF981884E4}"/>
              </a:ext>
            </a:extLst>
          </p:cNvPr>
          <p:cNvSpPr/>
          <p:nvPr/>
        </p:nvSpPr>
        <p:spPr>
          <a:xfrm>
            <a:off x="-663925" y="4588062"/>
            <a:ext cx="3025656" cy="3025656"/>
          </a:xfrm>
          <a:prstGeom prst="ellips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3FC9A87-19D0-4B69-A336-9ECC9307D10E}"/>
              </a:ext>
            </a:extLst>
          </p:cNvPr>
          <p:cNvSpPr/>
          <p:nvPr/>
        </p:nvSpPr>
        <p:spPr>
          <a:xfrm>
            <a:off x="4627880" y="-887458"/>
            <a:ext cx="2834640" cy="2834640"/>
          </a:xfrm>
          <a:prstGeom prst="ellipse">
            <a:avLst/>
          </a:prstGeom>
          <a:solidFill>
            <a:srgbClr val="E59BED"/>
          </a:solidFill>
          <a:ln>
            <a:solidFill>
              <a:srgbClr val="E59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316A9A8-2EA7-405E-B873-1CC974CF4593}"/>
              </a:ext>
            </a:extLst>
          </p:cNvPr>
          <p:cNvSpPr/>
          <p:nvPr/>
        </p:nvSpPr>
        <p:spPr>
          <a:xfrm>
            <a:off x="11568292" y="4653702"/>
            <a:ext cx="1141521" cy="1141521"/>
          </a:xfrm>
          <a:prstGeom prst="ellips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C453EA-C454-4BB7-A236-1A62C51FE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007" y="4271963"/>
            <a:ext cx="1905000" cy="1905000"/>
          </a:xfrm>
          <a:prstGeom prst="ellipse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4C74BB4-E130-44EB-8766-51799567C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62" y="1757455"/>
            <a:ext cx="5511938" cy="334309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ru-RU" dirty="0"/>
              <a:t>Сложность обнаружения лесного возгорания на начальных стадиях. Необходимы решения удалённого мониторинга условий внешней среды.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ACE0D3-F4CC-4FE7-9EAA-40EEA0F5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40" y="2232645"/>
            <a:ext cx="2834640" cy="2834640"/>
          </a:xfrm>
          <a:prstGeom prst="ellipse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056A99-A7FA-4D75-98ED-E156E2232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83" t="3991" b="12153"/>
          <a:stretch/>
        </p:blipFill>
        <p:spPr>
          <a:xfrm>
            <a:off x="6381514" y="1074198"/>
            <a:ext cx="3687932" cy="3770621"/>
          </a:xfrm>
          <a:prstGeom prst="ellipse">
            <a:avLst/>
          </a:prstGeom>
        </p:spPr>
      </p:pic>
      <p:sp>
        <p:nvSpPr>
          <p:cNvPr id="13" name="Стрелка: пятиугольник 12">
            <a:extLst>
              <a:ext uri="{FF2B5EF4-FFF2-40B4-BE49-F238E27FC236}">
                <a16:creationId xmlns:a16="http://schemas.microsoft.com/office/drawing/2014/main" id="{938525C9-DF4E-4A15-8D34-AD027DCEEA56}"/>
              </a:ext>
            </a:extLst>
          </p:cNvPr>
          <p:cNvSpPr/>
          <p:nvPr/>
        </p:nvSpPr>
        <p:spPr>
          <a:xfrm>
            <a:off x="0" y="6502212"/>
            <a:ext cx="12090400" cy="355787"/>
          </a:xfrm>
          <a:prstGeom prst="homePlat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28A31FE-F3F1-4B71-9E9E-046C8927FD56}"/>
              </a:ext>
            </a:extLst>
          </p:cNvPr>
          <p:cNvSpPr/>
          <p:nvPr/>
        </p:nvSpPr>
        <p:spPr>
          <a:xfrm>
            <a:off x="-663925" y="-700594"/>
            <a:ext cx="1957787" cy="1891092"/>
          </a:xfrm>
          <a:prstGeom prst="ellipse">
            <a:avLst/>
          </a:prstGeom>
          <a:solidFill>
            <a:srgbClr val="E59BED"/>
          </a:solidFill>
          <a:ln>
            <a:solidFill>
              <a:srgbClr val="E59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0566B0A-6A72-40D9-AF6F-1BB0FDB1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383175" cy="1325563"/>
          </a:xfrm>
        </p:spPr>
        <p:txBody>
          <a:bodyPr/>
          <a:lstStyle/>
          <a:p>
            <a:pPr marL="12700" algn="ctr">
              <a:lnSpc>
                <a:spcPct val="100000"/>
              </a:lnSpc>
              <a:spcBef>
                <a:spcPts val="625"/>
              </a:spcBef>
              <a:tabLst>
                <a:tab pos="241300" algn="l"/>
              </a:tabLst>
            </a:pPr>
            <a:r>
              <a:rPr lang="ru-RU" sz="4000" b="1" spc="-5" dirty="0">
                <a:latin typeface="Calibri Light"/>
                <a:cs typeface="Calibri"/>
              </a:rPr>
              <a:t>Проблема </a:t>
            </a:r>
          </a:p>
        </p:txBody>
      </p:sp>
      <p:sp>
        <p:nvSpPr>
          <p:cNvPr id="7" name="Стрелка: пятиугольник 6">
            <a:extLst>
              <a:ext uri="{FF2B5EF4-FFF2-40B4-BE49-F238E27FC236}">
                <a16:creationId xmlns:a16="http://schemas.microsoft.com/office/drawing/2014/main" id="{F3998CC8-4C85-41BD-A4A0-D325923FF889}"/>
              </a:ext>
            </a:extLst>
          </p:cNvPr>
          <p:cNvSpPr/>
          <p:nvPr/>
        </p:nvSpPr>
        <p:spPr>
          <a:xfrm>
            <a:off x="10577333" y="6509105"/>
            <a:ext cx="1513067" cy="342000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2/8 </a:t>
            </a:r>
            <a:r>
              <a:rPr lang="ru-RU" dirty="0">
                <a:solidFill>
                  <a:schemeClr val="tx1"/>
                </a:solidFill>
              </a:rPr>
              <a:t>слайд </a:t>
            </a:r>
          </a:p>
        </p:txBody>
      </p:sp>
    </p:spTree>
    <p:extLst>
      <p:ext uri="{BB962C8B-B14F-4D97-AF65-F5344CB8AC3E}">
        <p14:creationId xmlns:p14="http://schemas.microsoft.com/office/powerpoint/2010/main" val="33214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вал 12">
            <a:extLst>
              <a:ext uri="{FF2B5EF4-FFF2-40B4-BE49-F238E27FC236}">
                <a16:creationId xmlns:a16="http://schemas.microsoft.com/office/drawing/2014/main" id="{908B6646-A497-4C05-8098-E23D1E00406F}"/>
              </a:ext>
            </a:extLst>
          </p:cNvPr>
          <p:cNvSpPr/>
          <p:nvPr/>
        </p:nvSpPr>
        <p:spPr>
          <a:xfrm>
            <a:off x="-95747" y="-162826"/>
            <a:ext cx="825607" cy="825607"/>
          </a:xfrm>
          <a:prstGeom prst="ellips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017AD14-33E7-40AB-9163-F620DFED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93" y="1596351"/>
            <a:ext cx="8464414" cy="3942330"/>
          </a:xfrm>
          <a:prstGeom prst="rect">
            <a:avLst/>
          </a:prstGeom>
        </p:spPr>
      </p:pic>
      <p:sp>
        <p:nvSpPr>
          <p:cNvPr id="4" name="Стрелка: пятиугольник 3">
            <a:extLst>
              <a:ext uri="{FF2B5EF4-FFF2-40B4-BE49-F238E27FC236}">
                <a16:creationId xmlns:a16="http://schemas.microsoft.com/office/drawing/2014/main" id="{E5AD7119-80C2-4E59-84AE-27F46A169CDC}"/>
              </a:ext>
            </a:extLst>
          </p:cNvPr>
          <p:cNvSpPr/>
          <p:nvPr/>
        </p:nvSpPr>
        <p:spPr>
          <a:xfrm>
            <a:off x="0" y="6502212"/>
            <a:ext cx="12090400" cy="355787"/>
          </a:xfrm>
          <a:prstGeom prst="homePlat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424FD1-519A-46BC-A30A-33DAE203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387" y="2667111"/>
            <a:ext cx="1485900" cy="136335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C4B721-4966-4950-8C84-6F78ABA60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020" y="3104570"/>
            <a:ext cx="1052975" cy="92589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6FDCFF6-15F1-4EB7-B794-B0172B26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marL="12700" algn="ctr">
              <a:lnSpc>
                <a:spcPct val="100000"/>
              </a:lnSpc>
              <a:spcBef>
                <a:spcPts val="625"/>
              </a:spcBef>
              <a:tabLst>
                <a:tab pos="241300" algn="l"/>
              </a:tabLst>
            </a:pPr>
            <a:r>
              <a:rPr lang="ru-RU" sz="4000" b="1" spc="-5" dirty="0">
                <a:latin typeface="Calibri Light"/>
                <a:cs typeface="Calibri"/>
              </a:rPr>
              <a:t>Наше решение 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0EC7471-B1CF-4A6C-8CF0-8787332858F7}"/>
              </a:ext>
            </a:extLst>
          </p:cNvPr>
          <p:cNvSpPr/>
          <p:nvPr/>
        </p:nvSpPr>
        <p:spPr>
          <a:xfrm>
            <a:off x="10512226" y="-270788"/>
            <a:ext cx="1150344" cy="1111156"/>
          </a:xfrm>
          <a:prstGeom prst="ellipse">
            <a:avLst/>
          </a:prstGeom>
          <a:solidFill>
            <a:srgbClr val="E59BED"/>
          </a:solidFill>
          <a:ln>
            <a:solidFill>
              <a:srgbClr val="E59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93AD35C-9BA7-4AF0-B95E-D9DFF5815075}"/>
              </a:ext>
            </a:extLst>
          </p:cNvPr>
          <p:cNvSpPr/>
          <p:nvPr/>
        </p:nvSpPr>
        <p:spPr>
          <a:xfrm>
            <a:off x="-530703" y="107203"/>
            <a:ext cx="1150344" cy="1111156"/>
          </a:xfrm>
          <a:prstGeom prst="ellipse">
            <a:avLst/>
          </a:prstGeom>
          <a:solidFill>
            <a:srgbClr val="E59BED"/>
          </a:solidFill>
          <a:ln>
            <a:solidFill>
              <a:srgbClr val="E59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BFE1277-4B10-4B7F-87D1-2E81C91DFB98}"/>
              </a:ext>
            </a:extLst>
          </p:cNvPr>
          <p:cNvSpPr/>
          <p:nvPr/>
        </p:nvSpPr>
        <p:spPr>
          <a:xfrm>
            <a:off x="11087398" y="-366366"/>
            <a:ext cx="1506395" cy="1506395"/>
          </a:xfrm>
          <a:prstGeom prst="ellips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пятиугольник 13">
            <a:extLst>
              <a:ext uri="{FF2B5EF4-FFF2-40B4-BE49-F238E27FC236}">
                <a16:creationId xmlns:a16="http://schemas.microsoft.com/office/drawing/2014/main" id="{19B3CD3B-77ED-4337-B077-A55AD6070F21}"/>
              </a:ext>
            </a:extLst>
          </p:cNvPr>
          <p:cNvSpPr/>
          <p:nvPr/>
        </p:nvSpPr>
        <p:spPr>
          <a:xfrm>
            <a:off x="10577333" y="6509105"/>
            <a:ext cx="1513067" cy="342000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3</a:t>
            </a:r>
            <a:r>
              <a:rPr lang="ru-RU" dirty="0" smtClean="0">
                <a:solidFill>
                  <a:schemeClr val="tx1"/>
                </a:solidFill>
              </a:rPr>
              <a:t>/8 </a:t>
            </a:r>
            <a:r>
              <a:rPr lang="ru-RU" dirty="0">
                <a:solidFill>
                  <a:schemeClr val="tx1"/>
                </a:solidFill>
              </a:rPr>
              <a:t>слайд </a:t>
            </a:r>
          </a:p>
        </p:txBody>
      </p:sp>
    </p:spTree>
    <p:extLst>
      <p:ext uri="{BB962C8B-B14F-4D97-AF65-F5344CB8AC3E}">
        <p14:creationId xmlns:p14="http://schemas.microsoft.com/office/powerpoint/2010/main" val="12525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>
            <a:extLst>
              <a:ext uri="{FF2B5EF4-FFF2-40B4-BE49-F238E27FC236}">
                <a16:creationId xmlns:a16="http://schemas.microsoft.com/office/drawing/2014/main" id="{5C7966EF-019E-4CD0-B603-27DD743E73DB}"/>
              </a:ext>
            </a:extLst>
          </p:cNvPr>
          <p:cNvSpPr/>
          <p:nvPr/>
        </p:nvSpPr>
        <p:spPr>
          <a:xfrm>
            <a:off x="2255005" y="6287764"/>
            <a:ext cx="1410037" cy="145714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57C2E-6B89-4074-8A0B-52D1369F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marL="12700" algn="ctr">
              <a:lnSpc>
                <a:spcPct val="100000"/>
              </a:lnSpc>
              <a:spcBef>
                <a:spcPts val="625"/>
              </a:spcBef>
              <a:tabLst>
                <a:tab pos="241300" algn="l"/>
              </a:tabLst>
            </a:pPr>
            <a:r>
              <a:rPr lang="ru-RU" sz="4000" b="1" spc="-5" dirty="0">
                <a:latin typeface="Calibri Light"/>
                <a:cs typeface="Calibri"/>
              </a:rPr>
              <a:t>Модель </a:t>
            </a:r>
            <a:r>
              <a:rPr lang="ru-RU" sz="4000" b="1" spc="-5" dirty="0" err="1">
                <a:latin typeface="Calibri Light"/>
                <a:cs typeface="Calibri"/>
              </a:rPr>
              <a:t>телеметрийной</a:t>
            </a:r>
            <a:r>
              <a:rPr lang="ru-RU" sz="4000" b="1" spc="-5" dirty="0">
                <a:latin typeface="Calibri Light"/>
                <a:cs typeface="Calibri"/>
              </a:rPr>
              <a:t> станции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09753D8-E5E2-4F09-847A-F2F56BD51E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5" r="17855"/>
          <a:stretch/>
        </p:blipFill>
        <p:spPr>
          <a:xfrm>
            <a:off x="6401118" y="1622397"/>
            <a:ext cx="4817608" cy="3613206"/>
          </a:xfrm>
        </p:spPr>
      </p:pic>
      <p:sp>
        <p:nvSpPr>
          <p:cNvPr id="4" name="Стрелка: пятиугольник 3">
            <a:extLst>
              <a:ext uri="{FF2B5EF4-FFF2-40B4-BE49-F238E27FC236}">
                <a16:creationId xmlns:a16="http://schemas.microsoft.com/office/drawing/2014/main" id="{55A23261-B414-4AA2-BC1A-8E2FE231C46A}"/>
              </a:ext>
            </a:extLst>
          </p:cNvPr>
          <p:cNvSpPr/>
          <p:nvPr/>
        </p:nvSpPr>
        <p:spPr>
          <a:xfrm>
            <a:off x="0" y="6502212"/>
            <a:ext cx="12090400" cy="355787"/>
          </a:xfrm>
          <a:prstGeom prst="homePlat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679A1D87-7CE0-4653-AA88-DF46A5611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5" r="17855"/>
          <a:stretch/>
        </p:blipFill>
        <p:spPr>
          <a:xfrm>
            <a:off x="973276" y="1622397"/>
            <a:ext cx="4817608" cy="3613206"/>
          </a:xfrm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4842D5D1-99EB-4F89-BB96-1D00D34ADA67}"/>
              </a:ext>
            </a:extLst>
          </p:cNvPr>
          <p:cNvSpPr/>
          <p:nvPr/>
        </p:nvSpPr>
        <p:spPr>
          <a:xfrm>
            <a:off x="-469003" y="-691885"/>
            <a:ext cx="1680977" cy="1680977"/>
          </a:xfrm>
          <a:prstGeom prst="ellips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0D97AA-60C0-4EA4-B2F5-E738115BF78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47" y="3745121"/>
            <a:ext cx="1146963" cy="1622397"/>
          </a:xfrm>
          <a:prstGeom prst="rect">
            <a:avLst/>
          </a:prstGeom>
        </p:spPr>
      </p:pic>
      <p:sp>
        <p:nvSpPr>
          <p:cNvPr id="23" name="Стрелка: пятиугольник 22">
            <a:extLst>
              <a:ext uri="{FF2B5EF4-FFF2-40B4-BE49-F238E27FC236}">
                <a16:creationId xmlns:a16="http://schemas.microsoft.com/office/drawing/2014/main" id="{0E9519CA-9707-498A-A4BB-773DCE2F39F3}"/>
              </a:ext>
            </a:extLst>
          </p:cNvPr>
          <p:cNvSpPr/>
          <p:nvPr/>
        </p:nvSpPr>
        <p:spPr>
          <a:xfrm>
            <a:off x="10577333" y="6509105"/>
            <a:ext cx="1513067" cy="342000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4</a:t>
            </a:r>
            <a:r>
              <a:rPr lang="ru-RU" dirty="0" smtClean="0">
                <a:solidFill>
                  <a:schemeClr val="tx1"/>
                </a:solidFill>
              </a:rPr>
              <a:t>/8 </a:t>
            </a:r>
            <a:r>
              <a:rPr lang="ru-RU" dirty="0">
                <a:solidFill>
                  <a:schemeClr val="tx1"/>
                </a:solidFill>
              </a:rPr>
              <a:t>слайд 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10E5E8E-FD19-4704-A642-D3FD075F7251}"/>
              </a:ext>
            </a:extLst>
          </p:cNvPr>
          <p:cNvSpPr/>
          <p:nvPr/>
        </p:nvSpPr>
        <p:spPr>
          <a:xfrm>
            <a:off x="10224670" y="956309"/>
            <a:ext cx="1680977" cy="1680977"/>
          </a:xfrm>
          <a:prstGeom prst="ellips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2E34ED5-1863-4D28-96D4-281789A2C46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20" y="488854"/>
            <a:ext cx="1835849" cy="25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8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78 L -0.00104 -1.18426 " pathEditMode="relative" ptsTypes="AA">
                                      <p:cBhvr>
                                        <p:cTn id="6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Гироскоп + акселерометр + магнитометр MPU9250 - АрдуиноПро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88" y="2552580"/>
            <a:ext cx="2032176" cy="203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57C2E-6B89-4074-8A0B-52D1369F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994" y="-216799"/>
            <a:ext cx="10515600" cy="1325563"/>
          </a:xfrm>
        </p:spPr>
        <p:txBody>
          <a:bodyPr/>
          <a:lstStyle/>
          <a:p>
            <a:pPr marL="12700" algn="ctr">
              <a:lnSpc>
                <a:spcPct val="100000"/>
              </a:lnSpc>
              <a:spcBef>
                <a:spcPts val="625"/>
              </a:spcBef>
              <a:tabLst>
                <a:tab pos="241300" algn="l"/>
              </a:tabLst>
            </a:pPr>
            <a:r>
              <a:rPr lang="ru-RU" sz="4000" b="1" spc="-5" dirty="0" smtClean="0">
                <a:latin typeface="Calibri Light"/>
                <a:cs typeface="Calibri"/>
              </a:rPr>
              <a:t>Техническая сторона решения</a:t>
            </a:r>
            <a:endParaRPr lang="ru-RU" sz="4000" b="1" spc="-5" dirty="0">
              <a:latin typeface="Calibri Light"/>
              <a:cs typeface="Calibri"/>
            </a:endParaRPr>
          </a:p>
        </p:txBody>
      </p:sp>
      <p:sp>
        <p:nvSpPr>
          <p:cNvPr id="4" name="Стрелка: пятиугольник 3">
            <a:extLst>
              <a:ext uri="{FF2B5EF4-FFF2-40B4-BE49-F238E27FC236}">
                <a16:creationId xmlns:a16="http://schemas.microsoft.com/office/drawing/2014/main" id="{55A23261-B414-4AA2-BC1A-8E2FE231C46A}"/>
              </a:ext>
            </a:extLst>
          </p:cNvPr>
          <p:cNvSpPr/>
          <p:nvPr/>
        </p:nvSpPr>
        <p:spPr>
          <a:xfrm>
            <a:off x="0" y="6502212"/>
            <a:ext cx="12090400" cy="355787"/>
          </a:xfrm>
          <a:prstGeom prst="homePlat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пятиугольник 22">
            <a:extLst>
              <a:ext uri="{FF2B5EF4-FFF2-40B4-BE49-F238E27FC236}">
                <a16:creationId xmlns:a16="http://schemas.microsoft.com/office/drawing/2014/main" id="{0E9519CA-9707-498A-A4BB-773DCE2F39F3}"/>
              </a:ext>
            </a:extLst>
          </p:cNvPr>
          <p:cNvSpPr/>
          <p:nvPr/>
        </p:nvSpPr>
        <p:spPr>
          <a:xfrm>
            <a:off x="10577333" y="6509105"/>
            <a:ext cx="1513067" cy="342000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5</a:t>
            </a:r>
            <a:r>
              <a:rPr lang="ru-RU" dirty="0" smtClean="0">
                <a:solidFill>
                  <a:schemeClr val="tx1"/>
                </a:solidFill>
              </a:rPr>
              <a:t>/8 </a:t>
            </a:r>
            <a:r>
              <a:rPr lang="ru-RU" dirty="0">
                <a:solidFill>
                  <a:schemeClr val="tx1"/>
                </a:solidFill>
              </a:rPr>
              <a:t>слайд </a:t>
            </a:r>
          </a:p>
        </p:txBody>
      </p:sp>
      <p:graphicFrame>
        <p:nvGraphicFramePr>
          <p:cNvPr id="14" name="Таблица 5">
            <a:extLst>
              <a:ext uri="{FF2B5EF4-FFF2-40B4-BE49-F238E27FC236}">
                <a16:creationId xmlns:a16="http://schemas.microsoft.com/office/drawing/2014/main" id="{875F675D-63C1-0F41-B4F7-75D976202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60773"/>
              </p:ext>
            </p:extLst>
          </p:nvPr>
        </p:nvGraphicFramePr>
        <p:xfrm>
          <a:off x="117565" y="5172159"/>
          <a:ext cx="11855269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557">
                  <a:extLst>
                    <a:ext uri="{9D8B030D-6E8A-4147-A177-3AD203B41FA5}">
                      <a16:colId xmlns:a16="http://schemas.microsoft.com/office/drawing/2014/main" val="614999242"/>
                    </a:ext>
                  </a:extLst>
                </a:gridCol>
                <a:gridCol w="912828">
                  <a:extLst>
                    <a:ext uri="{9D8B030D-6E8A-4147-A177-3AD203B41FA5}">
                      <a16:colId xmlns:a16="http://schemas.microsoft.com/office/drawing/2014/main" val="2067175627"/>
                    </a:ext>
                  </a:extLst>
                </a:gridCol>
                <a:gridCol w="1018261">
                  <a:extLst>
                    <a:ext uri="{9D8B030D-6E8A-4147-A177-3AD203B41FA5}">
                      <a16:colId xmlns:a16="http://schemas.microsoft.com/office/drawing/2014/main" val="582107664"/>
                    </a:ext>
                  </a:extLst>
                </a:gridCol>
                <a:gridCol w="1038828">
                  <a:extLst>
                    <a:ext uri="{9D8B030D-6E8A-4147-A177-3AD203B41FA5}">
                      <a16:colId xmlns:a16="http://schemas.microsoft.com/office/drawing/2014/main" val="1153137520"/>
                    </a:ext>
                  </a:extLst>
                </a:gridCol>
                <a:gridCol w="937869">
                  <a:extLst>
                    <a:ext uri="{9D8B030D-6E8A-4147-A177-3AD203B41FA5}">
                      <a16:colId xmlns:a16="http://schemas.microsoft.com/office/drawing/2014/main" val="3533432090"/>
                    </a:ext>
                  </a:extLst>
                </a:gridCol>
                <a:gridCol w="805765">
                  <a:extLst>
                    <a:ext uri="{9D8B030D-6E8A-4147-A177-3AD203B41FA5}">
                      <a16:colId xmlns:a16="http://schemas.microsoft.com/office/drawing/2014/main" val="3323445285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6794397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11259498"/>
                    </a:ext>
                  </a:extLst>
                </a:gridCol>
                <a:gridCol w="852897">
                  <a:extLst>
                    <a:ext uri="{9D8B030D-6E8A-4147-A177-3AD203B41FA5}">
                      <a16:colId xmlns:a16="http://schemas.microsoft.com/office/drawing/2014/main" val="742543684"/>
                    </a:ext>
                  </a:extLst>
                </a:gridCol>
                <a:gridCol w="840638">
                  <a:extLst>
                    <a:ext uri="{9D8B030D-6E8A-4147-A177-3AD203B41FA5}">
                      <a16:colId xmlns:a16="http://schemas.microsoft.com/office/drawing/2014/main" val="149489821"/>
                    </a:ext>
                  </a:extLst>
                </a:gridCol>
                <a:gridCol w="765731">
                  <a:extLst>
                    <a:ext uri="{9D8B030D-6E8A-4147-A177-3AD203B41FA5}">
                      <a16:colId xmlns:a16="http://schemas.microsoft.com/office/drawing/2014/main" val="448134623"/>
                    </a:ext>
                  </a:extLst>
                </a:gridCol>
                <a:gridCol w="1327813">
                  <a:extLst>
                    <a:ext uri="{9D8B030D-6E8A-4147-A177-3AD203B41FA5}">
                      <a16:colId xmlns:a16="http://schemas.microsoft.com/office/drawing/2014/main" val="1236422161"/>
                    </a:ext>
                  </a:extLst>
                </a:gridCol>
                <a:gridCol w="866202">
                  <a:extLst>
                    <a:ext uri="{9D8B030D-6E8A-4147-A177-3AD203B41FA5}">
                      <a16:colId xmlns:a16="http://schemas.microsoft.com/office/drawing/2014/main" val="319792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Преамбула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ID</a:t>
                      </a:r>
                      <a:r>
                        <a:rPr lang="ru-RU" sz="1400" dirty="0" smtClean="0"/>
                        <a:t> уст-</a:t>
                      </a:r>
                      <a:r>
                        <a:rPr lang="ru-RU" sz="1400" dirty="0" err="1" smtClean="0"/>
                        <a:t>ва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Лин.</a:t>
                      </a:r>
                      <a:r>
                        <a:rPr lang="ru-RU" sz="1400" baseline="0" dirty="0" smtClean="0"/>
                        <a:t> ускорение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Лин. скорости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Температура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Давление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Влажность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CO2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Широта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Долгота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Время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Код ошибки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CRC16</a:t>
                      </a:r>
                      <a:endParaRPr lang="ru-RU" sz="1400" dirty="0"/>
                    </a:p>
                  </a:txBody>
                  <a:tcPr anchor="ctr">
                    <a:solidFill>
                      <a:srgbClr val="B71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2 байта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2</a:t>
                      </a:r>
                      <a:r>
                        <a:rPr lang="ru-RU" sz="1400" dirty="0" smtClean="0"/>
                        <a:t> </a:t>
                      </a:r>
                      <a:r>
                        <a:rPr lang="ru-RU" sz="1400" dirty="0"/>
                        <a:t>байта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12 байт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12 байт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 байта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 байта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</a:t>
                      </a:r>
                      <a:r>
                        <a:rPr lang="ru-RU" sz="1400" dirty="0" smtClean="0"/>
                        <a:t> байта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</a:t>
                      </a:r>
                      <a:r>
                        <a:rPr lang="ru-RU" sz="1400" dirty="0" smtClean="0"/>
                        <a:t> байта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4 байта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</a:t>
                      </a:r>
                      <a:r>
                        <a:rPr lang="ru-RU" sz="1400" dirty="0" smtClean="0"/>
                        <a:t> байта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4 байта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1 байт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2</a:t>
                      </a:r>
                      <a:r>
                        <a:rPr lang="ru-RU" sz="1400" dirty="0" smtClean="0"/>
                        <a:t> байта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28736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19579" y="6045787"/>
            <a:ext cx="265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Структура пакета данных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876693" y="95280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Сенсоры: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428899" y="1069652"/>
            <a:ext cx="14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Контроллер:</a:t>
            </a:r>
            <a:endParaRPr lang="ru-RU" dirty="0"/>
          </a:p>
        </p:txBody>
      </p:sp>
      <p:pic>
        <p:nvPicPr>
          <p:cNvPr id="1026" name="Picture 2" descr="STM32F103C8T6 (Blue Pil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70" y="1792944"/>
            <a:ext cx="3273872" cy="24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Erriez/ErriezBMX280: BMP280 / BME280 temperature/pressure/humidity  sensor library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94" y="1714814"/>
            <a:ext cx="1155156" cy="13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 Thinker LoRa Ra-02 SX1278 Module - DIY Usthad Stor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39" y="3019067"/>
            <a:ext cx="1641654" cy="164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H-Z19B - Газовые датчики и модули - Датчики - Электронные компоненты -  Каталог компонентов | Поставка электронных компонентов оптом и в розницу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84" y="1177659"/>
            <a:ext cx="2479186" cy="185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Товар gps модуль goouuu atgm336h beidou / gps + bds купить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62" y="1907151"/>
            <a:ext cx="1899384" cy="166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4842D5D1-99EB-4F89-BB96-1D00D34ADA67}"/>
              </a:ext>
            </a:extLst>
          </p:cNvPr>
          <p:cNvSpPr/>
          <p:nvPr/>
        </p:nvSpPr>
        <p:spPr>
          <a:xfrm>
            <a:off x="-469003" y="-691885"/>
            <a:ext cx="1680977" cy="1680977"/>
          </a:xfrm>
          <a:prstGeom prst="ellips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E34ED5-1863-4D28-96D4-281789A2C46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12" y="-96275"/>
            <a:ext cx="1835849" cy="25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BF439305-C8F6-4120-B084-956AAADD1EC8}"/>
              </a:ext>
            </a:extLst>
          </p:cNvPr>
          <p:cNvSpPr/>
          <p:nvPr/>
        </p:nvSpPr>
        <p:spPr>
          <a:xfrm>
            <a:off x="10836098" y="-313866"/>
            <a:ext cx="1787219" cy="1787219"/>
          </a:xfrm>
          <a:prstGeom prst="ellips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C823EBF-EE18-4CBC-A3DF-9E2325866155}"/>
              </a:ext>
            </a:extLst>
          </p:cNvPr>
          <p:cNvSpPr/>
          <p:nvPr/>
        </p:nvSpPr>
        <p:spPr>
          <a:xfrm>
            <a:off x="88235" y="0"/>
            <a:ext cx="3346635" cy="345844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пятиугольник 6">
            <a:extLst>
              <a:ext uri="{FF2B5EF4-FFF2-40B4-BE49-F238E27FC236}">
                <a16:creationId xmlns:a16="http://schemas.microsoft.com/office/drawing/2014/main" id="{1EBEC4C6-CE6D-44EC-84B9-C52CD9D6AFEC}"/>
              </a:ext>
            </a:extLst>
          </p:cNvPr>
          <p:cNvSpPr/>
          <p:nvPr/>
        </p:nvSpPr>
        <p:spPr>
          <a:xfrm>
            <a:off x="0" y="6502212"/>
            <a:ext cx="12090400" cy="355787"/>
          </a:xfrm>
          <a:prstGeom prst="homePlat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8E2C38-9FB9-404A-9244-FCD60585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marL="12700" algn="ctr">
              <a:lnSpc>
                <a:spcPct val="100000"/>
              </a:lnSpc>
              <a:spcBef>
                <a:spcPts val="625"/>
              </a:spcBef>
              <a:tabLst>
                <a:tab pos="241300" algn="l"/>
              </a:tabLst>
            </a:pPr>
            <a:r>
              <a:rPr lang="ru-RU" sz="4000" b="1" spc="-5" dirty="0">
                <a:latin typeface="Calibri Light"/>
                <a:cs typeface="Calibri"/>
              </a:rPr>
              <a:t>Полевые испытания</a:t>
            </a:r>
          </a:p>
        </p:txBody>
      </p:sp>
      <p:sp>
        <p:nvSpPr>
          <p:cNvPr id="6" name="Стрелка: пятиугольник 5">
            <a:extLst>
              <a:ext uri="{FF2B5EF4-FFF2-40B4-BE49-F238E27FC236}">
                <a16:creationId xmlns:a16="http://schemas.microsoft.com/office/drawing/2014/main" id="{C10316DC-6DB6-4B82-911F-D254F0DDCD94}"/>
              </a:ext>
            </a:extLst>
          </p:cNvPr>
          <p:cNvSpPr/>
          <p:nvPr/>
        </p:nvSpPr>
        <p:spPr>
          <a:xfrm>
            <a:off x="10577333" y="6502212"/>
            <a:ext cx="1513067" cy="348893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6</a:t>
            </a:r>
            <a:r>
              <a:rPr lang="ru-RU" dirty="0" smtClean="0">
                <a:solidFill>
                  <a:schemeClr val="tx1"/>
                </a:solidFill>
              </a:rPr>
              <a:t>/8 </a:t>
            </a:r>
            <a:r>
              <a:rPr lang="ru-RU" dirty="0">
                <a:solidFill>
                  <a:schemeClr val="tx1"/>
                </a:solidFill>
              </a:rPr>
              <a:t>слайд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F50F50-9EB0-4840-B5C7-4B173D5F6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0" t="4077" r="16108" b="3107"/>
          <a:stretch/>
        </p:blipFill>
        <p:spPr>
          <a:xfrm>
            <a:off x="461270" y="386676"/>
            <a:ext cx="2973600" cy="2973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4EA12-AE55-4EA5-B9E6-9B54643B6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12500"/>
          <a:stretch/>
        </p:blipFill>
        <p:spPr>
          <a:xfrm>
            <a:off x="461270" y="3443933"/>
            <a:ext cx="2974622" cy="2974622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B1F7EFF0-BB43-4EFE-8414-FC43C47FB3A0}"/>
              </a:ext>
            </a:extLst>
          </p:cNvPr>
          <p:cNvSpPr/>
          <p:nvPr/>
        </p:nvSpPr>
        <p:spPr>
          <a:xfrm>
            <a:off x="9779249" y="3673854"/>
            <a:ext cx="2705098" cy="2612945"/>
          </a:xfrm>
          <a:prstGeom prst="ellipse">
            <a:avLst/>
          </a:prstGeom>
          <a:solidFill>
            <a:srgbClr val="E59BED"/>
          </a:solidFill>
          <a:ln>
            <a:solidFill>
              <a:srgbClr val="E59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5609A5-779E-40C9-AAED-C75035992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800" y="1141232"/>
            <a:ext cx="7838982" cy="46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6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>
            <a:extLst>
              <a:ext uri="{FF2B5EF4-FFF2-40B4-BE49-F238E27FC236}">
                <a16:creationId xmlns:a16="http://schemas.microsoft.com/office/drawing/2014/main" id="{49EED5DF-69E2-4C30-93A6-202D65A1030F}"/>
              </a:ext>
            </a:extLst>
          </p:cNvPr>
          <p:cNvSpPr/>
          <p:nvPr/>
        </p:nvSpPr>
        <p:spPr>
          <a:xfrm>
            <a:off x="8902840" y="2743200"/>
            <a:ext cx="2705098" cy="2612945"/>
          </a:xfrm>
          <a:prstGeom prst="ellipse">
            <a:avLst/>
          </a:prstGeom>
          <a:solidFill>
            <a:srgbClr val="E59BED"/>
          </a:solidFill>
          <a:ln>
            <a:solidFill>
              <a:srgbClr val="E59B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AF39FEB-21DA-4746-A824-B31F5C366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marL="12700" algn="ctr">
              <a:lnSpc>
                <a:spcPct val="100000"/>
              </a:lnSpc>
              <a:spcBef>
                <a:spcPts val="625"/>
              </a:spcBef>
              <a:tabLst>
                <a:tab pos="241300" algn="l"/>
              </a:tabLst>
            </a:pPr>
            <a:r>
              <a:rPr lang="ru-RU" sz="4000" b="1" spc="-5" dirty="0">
                <a:latin typeface="Calibri Light"/>
                <a:cs typeface="Calibri"/>
              </a:rPr>
              <a:t>Расчёт автономности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0D5B70-5B46-4130-90DB-FA49C5C9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799" y="2014628"/>
            <a:ext cx="2705099" cy="2705099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02B19DDD-FBFD-4830-931A-F59178E1B405}"/>
              </a:ext>
            </a:extLst>
          </p:cNvPr>
          <p:cNvSpPr/>
          <p:nvPr/>
        </p:nvSpPr>
        <p:spPr>
          <a:xfrm>
            <a:off x="-568020" y="-403752"/>
            <a:ext cx="1787219" cy="1787219"/>
          </a:xfrm>
          <a:prstGeom prst="ellips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D0A055A8-1BD4-43F2-9E73-47A7CD24A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39" y="1911752"/>
            <a:ext cx="6540638" cy="334309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ru-RU" sz="4000" dirty="0"/>
              <a:t>Время автономной работы </a:t>
            </a:r>
            <a:r>
              <a:rPr lang="ru-RU" sz="4000" dirty="0" smtClean="0"/>
              <a:t>до 1000 </a:t>
            </a:r>
            <a:r>
              <a:rPr lang="ru-RU" sz="4000" dirty="0"/>
              <a:t>суток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3AAF8FC-BCFB-425B-AAF6-5E67C9504402}"/>
              </a:ext>
            </a:extLst>
          </p:cNvPr>
          <p:cNvSpPr/>
          <p:nvPr/>
        </p:nvSpPr>
        <p:spPr>
          <a:xfrm>
            <a:off x="10976001" y="4251427"/>
            <a:ext cx="1410037" cy="145714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пятиугольник 18">
            <a:extLst>
              <a:ext uri="{FF2B5EF4-FFF2-40B4-BE49-F238E27FC236}">
                <a16:creationId xmlns:a16="http://schemas.microsoft.com/office/drawing/2014/main" id="{3EF61FB7-C583-4F95-A236-0351559555C3}"/>
              </a:ext>
            </a:extLst>
          </p:cNvPr>
          <p:cNvSpPr/>
          <p:nvPr/>
        </p:nvSpPr>
        <p:spPr>
          <a:xfrm>
            <a:off x="0" y="6502212"/>
            <a:ext cx="12090400" cy="355787"/>
          </a:xfrm>
          <a:prstGeom prst="homePlat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ED3AB7-B5A5-494A-B9BA-6473133124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" y="4507445"/>
            <a:ext cx="1656864" cy="2343660"/>
          </a:xfrm>
          <a:prstGeom prst="rect">
            <a:avLst/>
          </a:prstGeom>
        </p:spPr>
      </p:pic>
      <p:sp>
        <p:nvSpPr>
          <p:cNvPr id="20" name="Стрелка: пятиугольник 19">
            <a:extLst>
              <a:ext uri="{FF2B5EF4-FFF2-40B4-BE49-F238E27FC236}">
                <a16:creationId xmlns:a16="http://schemas.microsoft.com/office/drawing/2014/main" id="{6F88F99E-07BB-430C-919B-226B3571E647}"/>
              </a:ext>
            </a:extLst>
          </p:cNvPr>
          <p:cNvSpPr/>
          <p:nvPr/>
        </p:nvSpPr>
        <p:spPr>
          <a:xfrm>
            <a:off x="10577333" y="6509105"/>
            <a:ext cx="1513067" cy="342000"/>
          </a:xfrm>
          <a:prstGeom prst="homePlate">
            <a:avLst/>
          </a:prstGeom>
          <a:solidFill>
            <a:schemeClr val="bg1"/>
          </a:solidFill>
          <a:ln w="28575"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7</a:t>
            </a:r>
            <a:r>
              <a:rPr lang="ru-RU" dirty="0" smtClean="0">
                <a:solidFill>
                  <a:schemeClr val="tx1"/>
                </a:solidFill>
              </a:rPr>
              <a:t>/8 </a:t>
            </a:r>
            <a:r>
              <a:rPr lang="ru-RU" dirty="0">
                <a:solidFill>
                  <a:schemeClr val="tx1"/>
                </a:solidFill>
              </a:rPr>
              <a:t>слайд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2439" y="1589327"/>
            <a:ext cx="40578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Потребление: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Режим активной работы:  110.7 мА </a:t>
            </a:r>
            <a:br>
              <a:rPr lang="ru-RU" sz="2000" dirty="0" smtClean="0"/>
            </a:br>
            <a:r>
              <a:rPr lang="ru-RU" sz="2000" dirty="0" smtClean="0"/>
              <a:t>Режим передачи данных: 203.7 мА</a:t>
            </a:r>
            <a:br>
              <a:rPr lang="ru-RU" sz="2000" dirty="0" smtClean="0"/>
            </a:br>
            <a:r>
              <a:rPr lang="ru-RU" sz="2000" dirty="0" smtClean="0"/>
              <a:t>Режим ожидания: 0.0238 мА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470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трелка: пятиугольник 7">
            <a:extLst>
              <a:ext uri="{FF2B5EF4-FFF2-40B4-BE49-F238E27FC236}">
                <a16:creationId xmlns:a16="http://schemas.microsoft.com/office/drawing/2014/main" id="{268745AD-3A1B-4421-A47C-1D1A49DCCECE}"/>
              </a:ext>
            </a:extLst>
          </p:cNvPr>
          <p:cNvSpPr/>
          <p:nvPr/>
        </p:nvSpPr>
        <p:spPr>
          <a:xfrm>
            <a:off x="0" y="6502212"/>
            <a:ext cx="12090400" cy="355787"/>
          </a:xfrm>
          <a:prstGeom prst="homePlate">
            <a:avLst/>
          </a:prstGeom>
          <a:solidFill>
            <a:srgbClr val="B71ADC"/>
          </a:solidFill>
          <a:ln>
            <a:solidFill>
              <a:srgbClr val="B71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пятиугольник 6">
            <a:extLst>
              <a:ext uri="{FF2B5EF4-FFF2-40B4-BE49-F238E27FC236}">
                <a16:creationId xmlns:a16="http://schemas.microsoft.com/office/drawing/2014/main" id="{820273BF-D3ED-4299-BF1A-CCFAAB667D02}"/>
              </a:ext>
            </a:extLst>
          </p:cNvPr>
          <p:cNvSpPr/>
          <p:nvPr/>
        </p:nvSpPr>
        <p:spPr>
          <a:xfrm>
            <a:off x="-15292568" y="2493595"/>
            <a:ext cx="16038994" cy="1655762"/>
          </a:xfrm>
          <a:prstGeom prst="homePlate">
            <a:avLst/>
          </a:prstGeom>
          <a:solidFill>
            <a:srgbClr val="E59B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47858-2A78-4512-956C-08237D9A4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32" y="2105228"/>
            <a:ext cx="9144000" cy="2387600"/>
          </a:xfrm>
        </p:spPr>
        <p:txBody>
          <a:bodyPr anchor="ctr">
            <a:norm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241300" algn="l"/>
              </a:tabLst>
            </a:pPr>
            <a:r>
              <a:rPr lang="ru-RU" sz="5400" b="1" spc="-5" dirty="0">
                <a:latin typeface="Calibri Light"/>
                <a:cs typeface="Calibri"/>
              </a:rPr>
              <a:t>Автономная станция оповещения о лесных пожарах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D1EFA7-6E77-41CD-95AE-1FA8BAFAA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909473" y="6566593"/>
            <a:ext cx="2373054" cy="22702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3FA19A-B1FC-483F-B768-EC7F1ABE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43774" y="848094"/>
            <a:ext cx="1677375" cy="524356"/>
          </a:xfrm>
          <a:prstGeom prst="rect">
            <a:avLst/>
          </a:prstGeom>
        </p:spPr>
      </p:pic>
      <p:pic>
        <p:nvPicPr>
          <p:cNvPr id="6" name="Рисунок 1744044739">
            <a:extLst>
              <a:ext uri="{FF2B5EF4-FFF2-40B4-BE49-F238E27FC236}">
                <a16:creationId xmlns:a16="http://schemas.microsoft.com/office/drawing/2014/main" id="{04C82C57-C919-468A-9DF1-B4F203CEC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264386" y="837041"/>
            <a:ext cx="1677375" cy="5354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358102-35C5-4892-AF20-601F6BEB6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66642" y="1104745"/>
            <a:ext cx="1104790" cy="7830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2B4343-3616-464F-B0A2-00A915810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88339" y="704390"/>
            <a:ext cx="1442122" cy="2874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288530C-A4EA-4547-9EF5-C521DCFEB1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38" y="-21290"/>
            <a:ext cx="1777913" cy="25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029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85052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6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113</Words>
  <Application>Microsoft Office PowerPoint</Application>
  <PresentationFormat>Широкоэкранный</PresentationFormat>
  <Paragraphs>46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Автономная станция оповещения о лесных пожарах</vt:lpstr>
      <vt:lpstr>Проблема </vt:lpstr>
      <vt:lpstr>Наше решение </vt:lpstr>
      <vt:lpstr>Модель телеметрийной станции</vt:lpstr>
      <vt:lpstr>Техническая сторона решения</vt:lpstr>
      <vt:lpstr>Полевые испытания</vt:lpstr>
      <vt:lpstr>Расчёт автономности</vt:lpstr>
      <vt:lpstr>Автономная станция оповещения о лесных пожарах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Ультра гипер мега супер дупер метеостанция «Огневщик»</dc:title>
  <dc:creator>Антон Митянин</dc:creator>
  <cp:lastModifiedBy>Борис</cp:lastModifiedBy>
  <cp:revision>109</cp:revision>
  <dcterms:created xsi:type="dcterms:W3CDTF">2024-08-23T05:15:35Z</dcterms:created>
  <dcterms:modified xsi:type="dcterms:W3CDTF">2024-08-26T10:19:34Z</dcterms:modified>
</cp:coreProperties>
</file>